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66" r:id="rId4"/>
    <p:sldId id="265" r:id="rId5"/>
    <p:sldId id="267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0B624-E956-4F05-81C3-4E0FA2666AC5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352D5-E637-47EC-8CF4-7E5BC0621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1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59" y="1057529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C12AF-5B1C-41AE-B445-07B106A85AAC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5C12AF-5B1C-41AE-B445-07B106A85AAC}" type="datetime1">
              <a:rPr lang="en-US" smtClean="0"/>
              <a:pPr/>
              <a:t>10/9/2018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86355" y="6462598"/>
            <a:ext cx="2743200" cy="365125"/>
          </a:xfrm>
        </p:spPr>
        <p:txBody>
          <a:bodyPr/>
          <a:lstStyle/>
          <a:p>
            <a:r>
              <a:rPr lang="en-US" dirty="0" smtClean="0"/>
              <a:t> 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3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659" y="64614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30819B25-D70D-48EB-AB86-5A5300FCA7F3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6355" y="6462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Page </a:t>
            </a:r>
            <a:fld id="{70351435-02EB-4B62-830E-E71EE5710BC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243" y="132202"/>
            <a:ext cx="2135312" cy="539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" y="176543"/>
            <a:ext cx="2115495" cy="4511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099" y="306903"/>
            <a:ext cx="6609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Title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654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975</a:t>
            </a:r>
            <a:r>
              <a:rPr lang="fr-FR" dirty="0" smtClean="0">
                <a:solidFill>
                  <a:schemeClr val="bg1"/>
                </a:solidFill>
              </a:rPr>
              <a:t>°C </a:t>
            </a:r>
            <a:r>
              <a:rPr lang="en-US" dirty="0" smtClean="0">
                <a:solidFill>
                  <a:schemeClr val="bg1"/>
                </a:solidFill>
              </a:rPr>
              <a:t>_ 5h _ Water Quenching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7" y="1281313"/>
            <a:ext cx="585216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95" y="1281313"/>
            <a:ext cx="58521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2" y="979853"/>
            <a:ext cx="304800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451" r="7350" b="7294"/>
          <a:stretch/>
        </p:blipFill>
        <p:spPr>
          <a:xfrm>
            <a:off x="8475345" y="3690955"/>
            <a:ext cx="3626745" cy="2834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450" r="7350" b="7138"/>
          <a:stretch/>
        </p:blipFill>
        <p:spPr>
          <a:xfrm>
            <a:off x="4733804" y="3679241"/>
            <a:ext cx="3620382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294" r="7233" b="7451"/>
          <a:stretch/>
        </p:blipFill>
        <p:spPr>
          <a:xfrm>
            <a:off x="8465382" y="807181"/>
            <a:ext cx="3636708" cy="283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842" y="521416"/>
            <a:ext cx="438152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clear</a:t>
            </a:r>
            <a:r>
              <a:rPr lang="en-US" dirty="0"/>
              <a:t>; close </a:t>
            </a:r>
            <a:r>
              <a:rPr lang="en-US" dirty="0">
                <a:solidFill>
                  <a:srgbClr val="7030A0"/>
                </a:solidFill>
              </a:rPr>
              <a:t>all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err="1"/>
              <a:t>fname</a:t>
            </a:r>
            <a:r>
              <a:rPr lang="en-US" dirty="0"/>
              <a:t>=(</a:t>
            </a:r>
            <a:r>
              <a:rPr lang="en-US" dirty="0" smtClean="0">
                <a:solidFill>
                  <a:srgbClr val="7030A0"/>
                </a:solidFill>
              </a:rPr>
              <a:t>'975C5hWQ_800x</a:t>
            </a:r>
            <a:r>
              <a:rPr lang="en-US" dirty="0">
                <a:solidFill>
                  <a:srgbClr val="7030A0"/>
                </a:solidFill>
              </a:rPr>
              <a:t>'</a:t>
            </a:r>
            <a:r>
              <a:rPr lang="en-US" dirty="0"/>
              <a:t>);</a:t>
            </a:r>
          </a:p>
          <a:p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imread</a:t>
            </a:r>
            <a:r>
              <a:rPr lang="en-US" dirty="0"/>
              <a:t>(</a:t>
            </a:r>
            <a:r>
              <a:rPr lang="en-US" dirty="0" err="1"/>
              <a:t>sprintf</a:t>
            </a:r>
            <a:r>
              <a:rPr lang="en-US" dirty="0">
                <a:solidFill>
                  <a:srgbClr val="7030A0"/>
                </a:solidFill>
              </a:rPr>
              <a:t>('%s.</a:t>
            </a:r>
            <a:r>
              <a:rPr lang="en-US" dirty="0" err="1">
                <a:solidFill>
                  <a:srgbClr val="7030A0"/>
                </a:solidFill>
              </a:rPr>
              <a:t>tif</a:t>
            </a:r>
            <a:r>
              <a:rPr lang="en-US" dirty="0">
                <a:solidFill>
                  <a:srgbClr val="7030A0"/>
                </a:solidFill>
              </a:rPr>
              <a:t>',</a:t>
            </a:r>
            <a:r>
              <a:rPr lang="en-US" dirty="0" err="1"/>
              <a:t>fname</a:t>
            </a:r>
            <a:r>
              <a:rPr lang="en-US" dirty="0"/>
              <a:t>));</a:t>
            </a:r>
          </a:p>
          <a:p>
            <a:r>
              <a:rPr lang="en-US" dirty="0"/>
              <a:t>[h, w] = size(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%% </a:t>
            </a:r>
            <a:r>
              <a:rPr lang="en-US" dirty="0" smtClean="0">
                <a:solidFill>
                  <a:srgbClr val="00B050"/>
                </a:solidFill>
              </a:rPr>
              <a:t>Gaussian smoothing &amp; manual threshold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a = </a:t>
            </a:r>
            <a:r>
              <a:rPr lang="en-US" dirty="0" err="1"/>
              <a:t>imgaussfilt</a:t>
            </a:r>
            <a:r>
              <a:rPr lang="en-US" dirty="0"/>
              <a:t>(i,1);</a:t>
            </a:r>
          </a:p>
          <a:p>
            <a:r>
              <a:rPr lang="en-US" dirty="0" smtClean="0"/>
              <a:t>t=140;</a:t>
            </a:r>
            <a:endParaRPr lang="en-US" dirty="0"/>
          </a:p>
          <a:p>
            <a:r>
              <a:rPr lang="en-US" dirty="0"/>
              <a:t>A = a&gt;t;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</a:t>
            </a:r>
            <a:r>
              <a:rPr lang="en-US" dirty="0">
                <a:solidFill>
                  <a:srgbClr val="00B050"/>
                </a:solidFill>
              </a:rPr>
              <a:t>Remove small white </a:t>
            </a:r>
            <a:r>
              <a:rPr lang="en-US" dirty="0" smtClean="0">
                <a:solidFill>
                  <a:srgbClr val="00B050"/>
                </a:solidFill>
              </a:rPr>
              <a:t>dot (150 </a:t>
            </a:r>
            <a:r>
              <a:rPr lang="en-US" dirty="0" err="1" smtClean="0">
                <a:solidFill>
                  <a:srgbClr val="00B050"/>
                </a:solidFill>
              </a:rPr>
              <a:t>px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en-US" dirty="0"/>
          </a:p>
          <a:p>
            <a:r>
              <a:rPr lang="en-US" dirty="0" err="1"/>
              <a:t>objSize</a:t>
            </a:r>
            <a:r>
              <a:rPr lang="en-US" dirty="0"/>
              <a:t> = 3</a:t>
            </a:r>
            <a:r>
              <a:rPr lang="en-US" dirty="0" smtClean="0"/>
              <a:t>0 </a:t>
            </a:r>
            <a:r>
              <a:rPr lang="en-US" dirty="0"/>
              <a:t>;</a:t>
            </a:r>
          </a:p>
          <a:p>
            <a:r>
              <a:rPr lang="en-US" dirty="0"/>
              <a:t>B = </a:t>
            </a:r>
            <a:r>
              <a:rPr lang="en-US" dirty="0" err="1"/>
              <a:t>bwareaopen</a:t>
            </a:r>
            <a:r>
              <a:rPr lang="en-US" dirty="0"/>
              <a:t>(</a:t>
            </a:r>
            <a:r>
              <a:rPr lang="en-US" dirty="0" err="1"/>
              <a:t>A,objSize</a:t>
            </a:r>
            <a:r>
              <a:rPr lang="en-US" dirty="0"/>
              <a:t>);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%% Filling </a:t>
            </a:r>
            <a:r>
              <a:rPr lang="en-US" dirty="0">
                <a:solidFill>
                  <a:srgbClr val="00B050"/>
                </a:solidFill>
              </a:rPr>
              <a:t>the black lamellae of secondary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C </a:t>
            </a:r>
            <a:r>
              <a:rPr lang="en-US" dirty="0"/>
              <a:t>= </a:t>
            </a:r>
            <a:r>
              <a:rPr lang="en-US" dirty="0" err="1"/>
              <a:t>imclose</a:t>
            </a:r>
            <a:r>
              <a:rPr lang="en-US" dirty="0"/>
              <a:t>(</a:t>
            </a:r>
            <a:r>
              <a:rPr lang="en-US" dirty="0" err="1"/>
              <a:t>B,strel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'disk</a:t>
            </a:r>
            <a:r>
              <a:rPr lang="en-US" dirty="0" smtClean="0">
                <a:solidFill>
                  <a:srgbClr val="7030A0"/>
                </a:solidFill>
              </a:rPr>
              <a:t>',</a:t>
            </a:r>
            <a:r>
              <a:rPr lang="en-US" dirty="0" smtClean="0"/>
              <a:t>25)); 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%% Close the white grain </a:t>
            </a:r>
            <a:r>
              <a:rPr lang="en-US" dirty="0" smtClean="0">
                <a:solidFill>
                  <a:srgbClr val="00B050"/>
                </a:solidFill>
              </a:rPr>
              <a:t>(remove dark dot) </a:t>
            </a:r>
          </a:p>
          <a:p>
            <a:r>
              <a:rPr lang="en-US" dirty="0" err="1" smtClean="0"/>
              <a:t>objSize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7500 </a:t>
            </a:r>
            <a:r>
              <a:rPr lang="en-US" dirty="0"/>
              <a:t>;</a:t>
            </a:r>
          </a:p>
          <a:p>
            <a:r>
              <a:rPr lang="en-US" dirty="0"/>
              <a:t>D = ~</a:t>
            </a:r>
            <a:r>
              <a:rPr lang="en-US" dirty="0" err="1"/>
              <a:t>bwareaopen</a:t>
            </a:r>
            <a:r>
              <a:rPr lang="en-US" dirty="0"/>
              <a:t>(~</a:t>
            </a:r>
            <a:r>
              <a:rPr lang="en-US" dirty="0" err="1"/>
              <a:t>C,objSize</a:t>
            </a:r>
            <a:r>
              <a:rPr lang="en-US" dirty="0" smtClean="0"/>
              <a:t>);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C12AF-5B1C-41AE-B445-07B106A85AAC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Matlab</a:t>
            </a:r>
            <a:r>
              <a:rPr lang="en-US" dirty="0" smtClean="0">
                <a:solidFill>
                  <a:schemeClr val="bg1"/>
                </a:solidFill>
              </a:rPr>
              <a:t> script – Alpha separation1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0" name="Straight Arrow Connector 9"/>
          <p:cNvCxnSpPr>
            <a:endCxn id="16" idx="3"/>
          </p:cNvCxnSpPr>
          <p:nvPr/>
        </p:nvCxnSpPr>
        <p:spPr>
          <a:xfrm flipV="1">
            <a:off x="3861995" y="2220543"/>
            <a:ext cx="5576788" cy="1449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336870" y="2721685"/>
            <a:ext cx="2426287" cy="174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371828" y="1830298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95938" y="439730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2"/>
          </p:cNvCxnSpPr>
          <p:nvPr/>
        </p:nvCxnSpPr>
        <p:spPr>
          <a:xfrm flipV="1">
            <a:off x="2954539" y="4671629"/>
            <a:ext cx="2541399" cy="411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047971" y="5526857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367144" y="5664017"/>
            <a:ext cx="5680827" cy="53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78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????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3069" y="50406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%% </a:t>
            </a:r>
            <a:r>
              <a:rPr lang="en-US" dirty="0">
                <a:solidFill>
                  <a:srgbClr val="00B050"/>
                </a:solidFill>
              </a:rPr>
              <a:t>alpha phase is given the 0 value 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 smtClean="0"/>
              <a:t>idx</a:t>
            </a:r>
            <a:r>
              <a:rPr lang="en-US" dirty="0" smtClean="0"/>
              <a:t> </a:t>
            </a:r>
            <a:r>
              <a:rPr lang="en-US" dirty="0"/>
              <a:t>= find(D == 0);    </a:t>
            </a:r>
            <a:r>
              <a:rPr lang="en-US" dirty="0" smtClean="0">
                <a:solidFill>
                  <a:srgbClr val="00B050"/>
                </a:solidFill>
              </a:rPr>
              <a:t>% </a:t>
            </a:r>
            <a:r>
              <a:rPr lang="en-US" dirty="0" err="1" smtClean="0">
                <a:solidFill>
                  <a:srgbClr val="00B050"/>
                </a:solidFill>
              </a:rPr>
              <a:t>idx</a:t>
            </a:r>
            <a:r>
              <a:rPr lang="en-US" dirty="0" smtClean="0">
                <a:solidFill>
                  <a:srgbClr val="00B050"/>
                </a:solidFill>
              </a:rPr>
              <a:t> = index of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 phase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a(</a:t>
            </a:r>
            <a:r>
              <a:rPr lang="en-US" dirty="0" err="1"/>
              <a:t>idx</a:t>
            </a:r>
            <a:r>
              <a:rPr lang="en-US" dirty="0"/>
              <a:t>) = 0;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3069" y="2153180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[D]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94268" y="3882137"/>
            <a:ext cx="705302" cy="38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324574" y="4620050"/>
            <a:ext cx="2004495" cy="748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3451" r="7232" b="7294"/>
          <a:stretch/>
        </p:blipFill>
        <p:spPr>
          <a:xfrm>
            <a:off x="776626" y="907732"/>
            <a:ext cx="4686099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451" r="7232" b="7608"/>
          <a:stretch/>
        </p:blipFill>
        <p:spPr>
          <a:xfrm>
            <a:off x="6352565" y="907732"/>
            <a:ext cx="4715530" cy="365760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662968" y="3636209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00128" y="2999460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55248" y="1894866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15405" y="4133626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709806" y="4372587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81727" y="51237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Solution: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Second separation of alpha</a:t>
            </a:r>
          </a:p>
        </p:txBody>
      </p:sp>
    </p:spTree>
    <p:extLst>
      <p:ext uri="{BB962C8B-B14F-4D97-AF65-F5344CB8AC3E}">
        <p14:creationId xmlns:p14="http://schemas.microsoft.com/office/powerpoint/2010/main" val="243530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42" y="1007326"/>
            <a:ext cx="304800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294" r="7350" b="7294"/>
          <a:stretch/>
        </p:blipFill>
        <p:spPr>
          <a:xfrm>
            <a:off x="8465382" y="799790"/>
            <a:ext cx="3620382" cy="28346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294" r="7350" b="7451"/>
          <a:stretch/>
        </p:blipFill>
        <p:spPr>
          <a:xfrm>
            <a:off x="4650820" y="3679241"/>
            <a:ext cx="3636708" cy="283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373" y="1429460"/>
            <a:ext cx="43485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Second manual threshold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/>
              <a:t>t=100;</a:t>
            </a:r>
            <a:endParaRPr lang="en-US" dirty="0"/>
          </a:p>
          <a:p>
            <a:r>
              <a:rPr lang="en-US" dirty="0" smtClean="0"/>
              <a:t>A2 </a:t>
            </a:r>
            <a:r>
              <a:rPr lang="en-US" dirty="0"/>
              <a:t>= a&gt;t;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</a:t>
            </a:r>
            <a:r>
              <a:rPr lang="en-US" dirty="0">
                <a:solidFill>
                  <a:srgbClr val="00B050"/>
                </a:solidFill>
              </a:rPr>
              <a:t>Remove small white </a:t>
            </a:r>
            <a:r>
              <a:rPr lang="en-US" dirty="0" smtClean="0">
                <a:solidFill>
                  <a:srgbClr val="00B050"/>
                </a:solidFill>
              </a:rPr>
              <a:t>dot (150 </a:t>
            </a:r>
            <a:r>
              <a:rPr lang="en-US" dirty="0" err="1" smtClean="0">
                <a:solidFill>
                  <a:srgbClr val="00B050"/>
                </a:solidFill>
              </a:rPr>
              <a:t>px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en-US" dirty="0"/>
          </a:p>
          <a:p>
            <a:r>
              <a:rPr lang="en-US" dirty="0" err="1"/>
              <a:t>objSize</a:t>
            </a:r>
            <a:r>
              <a:rPr lang="en-US" dirty="0"/>
              <a:t> = 5</a:t>
            </a:r>
            <a:r>
              <a:rPr lang="en-US" dirty="0" smtClean="0"/>
              <a:t> </a:t>
            </a:r>
            <a:r>
              <a:rPr lang="en-US" dirty="0"/>
              <a:t>;</a:t>
            </a:r>
          </a:p>
          <a:p>
            <a:r>
              <a:rPr lang="en-US" dirty="0" smtClean="0"/>
              <a:t>B2 </a:t>
            </a:r>
            <a:r>
              <a:rPr lang="en-US" dirty="0"/>
              <a:t>= </a:t>
            </a:r>
            <a:r>
              <a:rPr lang="en-US" dirty="0" err="1" smtClean="0"/>
              <a:t>bwareaopen</a:t>
            </a:r>
            <a:r>
              <a:rPr lang="en-US" dirty="0" smtClean="0"/>
              <a:t>(A2,objSize</a:t>
            </a:r>
            <a:r>
              <a:rPr lang="en-US" dirty="0"/>
              <a:t>);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%% Filling </a:t>
            </a:r>
            <a:r>
              <a:rPr lang="en-US" dirty="0">
                <a:solidFill>
                  <a:srgbClr val="00B050"/>
                </a:solidFill>
              </a:rPr>
              <a:t>the black lamellae of secondary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C2 </a:t>
            </a:r>
            <a:r>
              <a:rPr lang="en-US" dirty="0"/>
              <a:t>= </a:t>
            </a:r>
            <a:r>
              <a:rPr lang="en-US" dirty="0" err="1" smtClean="0"/>
              <a:t>imclose</a:t>
            </a:r>
            <a:r>
              <a:rPr lang="en-US" dirty="0" smtClean="0"/>
              <a:t>(B2,strel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'disk</a:t>
            </a:r>
            <a:r>
              <a:rPr lang="en-US" dirty="0" smtClean="0">
                <a:solidFill>
                  <a:srgbClr val="7030A0"/>
                </a:solidFill>
              </a:rPr>
              <a:t>',</a:t>
            </a:r>
            <a:r>
              <a:rPr lang="en-US" dirty="0" smtClean="0"/>
              <a:t>10)); 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%% Close the white grain </a:t>
            </a:r>
            <a:r>
              <a:rPr lang="en-US" dirty="0" smtClean="0">
                <a:solidFill>
                  <a:srgbClr val="00B050"/>
                </a:solidFill>
              </a:rPr>
              <a:t>(remove dark dot) </a:t>
            </a:r>
          </a:p>
          <a:p>
            <a:r>
              <a:rPr lang="en-US" dirty="0" err="1" smtClean="0"/>
              <a:t>objSize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100 </a:t>
            </a:r>
            <a:r>
              <a:rPr lang="en-US" dirty="0"/>
              <a:t>;</a:t>
            </a:r>
          </a:p>
          <a:p>
            <a:r>
              <a:rPr lang="en-US" dirty="0" smtClean="0"/>
              <a:t>D2 </a:t>
            </a:r>
            <a:r>
              <a:rPr lang="en-US" dirty="0"/>
              <a:t>= ~</a:t>
            </a:r>
            <a:r>
              <a:rPr lang="en-US" dirty="0" err="1"/>
              <a:t>bwareaopen</a:t>
            </a:r>
            <a:r>
              <a:rPr lang="en-US" dirty="0"/>
              <a:t>(~</a:t>
            </a:r>
            <a:r>
              <a:rPr lang="en-US" dirty="0" smtClean="0"/>
              <a:t>C2,objSize);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C12AF-5B1C-41AE-B445-07B106A85AAC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Matlab</a:t>
            </a:r>
            <a:r>
              <a:rPr lang="en-US" dirty="0" smtClean="0">
                <a:solidFill>
                  <a:schemeClr val="bg1"/>
                </a:solidFill>
              </a:rPr>
              <a:t> script – Alpha separation2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298977" y="3008908"/>
            <a:ext cx="6469942" cy="502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95087" y="2310794"/>
            <a:ext cx="2703686" cy="12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768919" y="2688867"/>
            <a:ext cx="640080" cy="64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95938" y="4397309"/>
            <a:ext cx="548640" cy="548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7" idx="2"/>
          </p:cNvCxnSpPr>
          <p:nvPr/>
        </p:nvCxnSpPr>
        <p:spPr>
          <a:xfrm>
            <a:off x="3228859" y="4397309"/>
            <a:ext cx="2267079" cy="274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687774" y="5157551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293" r="7350" b="7138"/>
          <a:stretch/>
        </p:blipFill>
        <p:spPr>
          <a:xfrm>
            <a:off x="8471722" y="3679241"/>
            <a:ext cx="3614042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Combination of D and D2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3451" r="7232" b="7294"/>
          <a:stretch/>
        </p:blipFill>
        <p:spPr>
          <a:xfrm>
            <a:off x="227986" y="1187431"/>
            <a:ext cx="5857624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3451" r="7351" b="7451"/>
          <a:stretch/>
        </p:blipFill>
        <p:spPr>
          <a:xfrm>
            <a:off x="6246974" y="1187431"/>
            <a:ext cx="5859887" cy="4572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149195" y="5513525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97909" y="4673198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86355" y="3829012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145704" y="2454264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09814" y="5239205"/>
            <a:ext cx="274320" cy="274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08" y="3882135"/>
            <a:ext cx="3291840" cy="24688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Sharpening of </a:t>
            </a:r>
            <a:r>
              <a:rPr lang="el-GR" dirty="0" smtClean="0">
                <a:solidFill>
                  <a:schemeClr val="bg1"/>
                </a:solidFill>
              </a:rPr>
              <a:t>β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l-GR" dirty="0" smtClean="0">
                <a:solidFill>
                  <a:schemeClr val="bg1"/>
                </a:solidFill>
              </a:rPr>
              <a:t>α</a:t>
            </a:r>
            <a:r>
              <a:rPr lang="en-US" dirty="0" smtClean="0">
                <a:solidFill>
                  <a:schemeClr val="bg1"/>
                </a:solidFill>
              </a:rPr>
              <a:t>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3069" y="3714428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%% Combination of D and D2</a:t>
            </a:r>
            <a:endParaRPr lang="en-US" dirty="0">
              <a:solidFill>
                <a:srgbClr val="00B050"/>
              </a:solidFill>
            </a:endParaRPr>
          </a:p>
          <a:p>
            <a:pPr>
              <a:spcAft>
                <a:spcPts val="1200"/>
              </a:spcAft>
            </a:pPr>
            <a:r>
              <a:rPr lang="en-US" dirty="0"/>
              <a:t>D = D.*D2</a:t>
            </a:r>
            <a:r>
              <a:rPr lang="en-US" dirty="0" smtClean="0"/>
              <a:t>;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%% alpha phase is given the 0 value </a:t>
            </a:r>
          </a:p>
          <a:p>
            <a:r>
              <a:rPr lang="en-US" dirty="0" err="1" smtClean="0"/>
              <a:t>idx</a:t>
            </a:r>
            <a:r>
              <a:rPr lang="en-US" dirty="0" smtClean="0"/>
              <a:t> = find(D == 0);    </a:t>
            </a:r>
            <a:r>
              <a:rPr lang="en-US" dirty="0" smtClean="0">
                <a:solidFill>
                  <a:srgbClr val="00B050"/>
                </a:solidFill>
              </a:rPr>
              <a:t>% </a:t>
            </a:r>
            <a:r>
              <a:rPr lang="en-US" dirty="0" err="1" smtClean="0">
                <a:solidFill>
                  <a:srgbClr val="00B050"/>
                </a:solidFill>
              </a:rPr>
              <a:t>idx</a:t>
            </a:r>
            <a:r>
              <a:rPr lang="en-US" dirty="0" smtClean="0">
                <a:solidFill>
                  <a:srgbClr val="00B050"/>
                </a:solidFill>
              </a:rPr>
              <a:t> = index of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 phase</a:t>
            </a:r>
          </a:p>
          <a:p>
            <a:r>
              <a:rPr lang="en-US" dirty="0" smtClean="0"/>
              <a:t>a(</a:t>
            </a:r>
            <a:r>
              <a:rPr lang="en-US" dirty="0" err="1" smtClean="0"/>
              <a:t>idx</a:t>
            </a:r>
            <a:r>
              <a:rPr lang="en-US" dirty="0" smtClean="0"/>
              <a:t>) = 0;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%% </a:t>
            </a:r>
            <a:r>
              <a:rPr lang="en-US" dirty="0">
                <a:solidFill>
                  <a:srgbClr val="00B050"/>
                </a:solidFill>
              </a:rPr>
              <a:t>Sharpening of the </a:t>
            </a:r>
            <a:r>
              <a:rPr lang="el-GR" dirty="0" smtClean="0">
                <a:solidFill>
                  <a:srgbClr val="00B050"/>
                </a:solidFill>
              </a:rPr>
              <a:t>β</a:t>
            </a:r>
            <a:r>
              <a:rPr lang="en-US" dirty="0" smtClean="0">
                <a:solidFill>
                  <a:srgbClr val="00B050"/>
                </a:solidFill>
              </a:rPr>
              <a:t> and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phase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amount=8;</a:t>
            </a:r>
          </a:p>
          <a:p>
            <a:r>
              <a:rPr lang="en-US" dirty="0"/>
              <a:t>Sa = </a:t>
            </a:r>
            <a:r>
              <a:rPr lang="en-US" dirty="0" err="1"/>
              <a:t>imsharpen</a:t>
            </a:r>
            <a:r>
              <a:rPr lang="en-US" dirty="0"/>
              <a:t>(</a:t>
            </a:r>
            <a:r>
              <a:rPr lang="en-US" dirty="0" err="1"/>
              <a:t>a,'amount',amount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3069" y="2153180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[D]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94268" y="3882137"/>
            <a:ext cx="705302" cy="388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79240" y="3882136"/>
            <a:ext cx="4377365" cy="1787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3451" r="7233" b="7294"/>
          <a:stretch/>
        </p:blipFill>
        <p:spPr>
          <a:xfrm>
            <a:off x="793145" y="935915"/>
            <a:ext cx="3636709" cy="283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137" r="7350" b="7294"/>
          <a:stretch/>
        </p:blipFill>
        <p:spPr>
          <a:xfrm>
            <a:off x="4599570" y="935915"/>
            <a:ext cx="3614042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3451" r="7350" b="7294"/>
          <a:stretch/>
        </p:blipFill>
        <p:spPr>
          <a:xfrm>
            <a:off x="8383328" y="935915"/>
            <a:ext cx="3626745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80" y="3882135"/>
            <a:ext cx="3291840" cy="2468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220" y="4169633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Threshold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550" y="57272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%% Masking of alpha phase (</a:t>
            </a:r>
            <a:r>
              <a:rPr lang="en-US" dirty="0" err="1">
                <a:solidFill>
                  <a:srgbClr val="00B050"/>
                </a:solidFill>
              </a:rPr>
              <a:t>NaN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r>
              <a:rPr lang="en-US" dirty="0" err="1"/>
              <a:t>Sa_NaN</a:t>
            </a:r>
            <a:r>
              <a:rPr lang="en-US" dirty="0"/>
              <a:t>=double(Sa);</a:t>
            </a:r>
          </a:p>
          <a:p>
            <a:r>
              <a:rPr lang="en-US" dirty="0" err="1"/>
              <a:t>Sa_NaN</a:t>
            </a:r>
            <a:r>
              <a:rPr lang="en-US" dirty="0"/>
              <a:t>(</a:t>
            </a:r>
            <a:r>
              <a:rPr lang="en-US" dirty="0" err="1"/>
              <a:t>idx</a:t>
            </a:r>
            <a:r>
              <a:rPr lang="en-US" dirty="0"/>
              <a:t>)=</a:t>
            </a:r>
            <a:r>
              <a:rPr lang="en-US" dirty="0" err="1"/>
              <a:t>NaN</a:t>
            </a:r>
            <a:r>
              <a:rPr lang="en-US" dirty="0"/>
              <a:t>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threshold on remaining β and </a:t>
            </a:r>
            <a:r>
              <a:rPr lang="el-GR" dirty="0">
                <a:solidFill>
                  <a:srgbClr val="00B050"/>
                </a:solidFill>
              </a:rPr>
              <a:t>α</a:t>
            </a:r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r>
              <a:rPr lang="en-US" dirty="0" err="1"/>
              <a:t>Sa_nonans</a:t>
            </a:r>
            <a:r>
              <a:rPr lang="en-US" dirty="0"/>
              <a:t>=</a:t>
            </a:r>
            <a:r>
              <a:rPr lang="en-US" dirty="0" err="1"/>
              <a:t>Sa_NaN</a:t>
            </a:r>
            <a:r>
              <a:rPr lang="en-US" dirty="0"/>
              <a:t>(~</a:t>
            </a:r>
            <a:r>
              <a:rPr lang="en-US" dirty="0" err="1"/>
              <a:t>isnan</a:t>
            </a:r>
            <a:r>
              <a:rPr lang="en-US" dirty="0"/>
              <a:t>(</a:t>
            </a:r>
            <a:r>
              <a:rPr lang="en-US" dirty="0" err="1"/>
              <a:t>Sa_NaN</a:t>
            </a:r>
            <a:r>
              <a:rPr lang="en-US" dirty="0"/>
              <a:t>(:)));</a:t>
            </a:r>
          </a:p>
          <a:p>
            <a:r>
              <a:rPr lang="en-US" dirty="0"/>
              <a:t>counts=</a:t>
            </a:r>
            <a:r>
              <a:rPr lang="en-US" dirty="0" err="1"/>
              <a:t>imhist</a:t>
            </a:r>
            <a:r>
              <a:rPr lang="en-US" dirty="0"/>
              <a:t>(</a:t>
            </a:r>
            <a:r>
              <a:rPr lang="en-US" dirty="0" err="1"/>
              <a:t>Sa_nonans</a:t>
            </a:r>
            <a:r>
              <a:rPr lang="en-US" dirty="0"/>
              <a:t>./255,256);</a:t>
            </a:r>
          </a:p>
          <a:p>
            <a:r>
              <a:rPr lang="en-US" dirty="0"/>
              <a:t>t=</a:t>
            </a:r>
            <a:r>
              <a:rPr lang="en-US" dirty="0" err="1"/>
              <a:t>otsuthresh</a:t>
            </a:r>
            <a:r>
              <a:rPr lang="en-US" dirty="0"/>
              <a:t>(counts)*255;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Salpha1 = D==0;</a:t>
            </a:r>
          </a:p>
          <a:p>
            <a:r>
              <a:rPr lang="en-US" dirty="0"/>
              <a:t>Salpha2 = </a:t>
            </a:r>
            <a:r>
              <a:rPr lang="en-US" dirty="0" err="1"/>
              <a:t>Sa_NaN</a:t>
            </a:r>
            <a:r>
              <a:rPr lang="en-US" dirty="0"/>
              <a:t>&lt;=t;</a:t>
            </a:r>
          </a:p>
          <a:p>
            <a:r>
              <a:rPr lang="en-US" dirty="0" err="1"/>
              <a:t>Sbeta</a:t>
            </a:r>
            <a:r>
              <a:rPr lang="en-US" dirty="0"/>
              <a:t> = </a:t>
            </a:r>
            <a:r>
              <a:rPr lang="en-US" dirty="0" err="1"/>
              <a:t>Sa_NaN</a:t>
            </a:r>
            <a:r>
              <a:rPr lang="en-US" dirty="0"/>
              <a:t>&gt;t;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%% Remove small </a:t>
            </a:r>
            <a:r>
              <a:rPr lang="el-GR" dirty="0" smtClean="0">
                <a:solidFill>
                  <a:srgbClr val="00B050"/>
                </a:solidFill>
              </a:rPr>
              <a:t>α</a:t>
            </a:r>
            <a:r>
              <a:rPr lang="en-US" dirty="0" smtClean="0">
                <a:solidFill>
                  <a:srgbClr val="00B050"/>
                </a:solidFill>
              </a:rPr>
              <a:t>2 and </a:t>
            </a:r>
            <a:r>
              <a:rPr lang="el-GR" dirty="0" smtClean="0">
                <a:solidFill>
                  <a:srgbClr val="00B050"/>
                </a:solidFill>
              </a:rPr>
              <a:t>β</a:t>
            </a:r>
            <a:r>
              <a:rPr lang="en-US" dirty="0" smtClean="0">
                <a:solidFill>
                  <a:srgbClr val="00B050"/>
                </a:solidFill>
              </a:rPr>
              <a:t> dot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/>
              <a:t>SbetaN</a:t>
            </a:r>
            <a:r>
              <a:rPr lang="en-US" dirty="0"/>
              <a:t> = ~</a:t>
            </a:r>
            <a:r>
              <a:rPr lang="en-US" dirty="0" err="1"/>
              <a:t>bwareaopen</a:t>
            </a:r>
            <a:r>
              <a:rPr lang="en-US" dirty="0"/>
              <a:t>(~</a:t>
            </a:r>
            <a:r>
              <a:rPr lang="en-US" dirty="0" smtClean="0"/>
              <a:t>Sbeta,10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err="1" smtClean="0"/>
              <a:t>SbetaN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bwareaopen</a:t>
            </a:r>
            <a:r>
              <a:rPr lang="en-US" dirty="0" smtClean="0"/>
              <a:t>(SbetaN,10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% delete alpha 2 that are now beta</a:t>
            </a:r>
          </a:p>
          <a:p>
            <a:r>
              <a:rPr lang="en-US" dirty="0"/>
              <a:t>Salpha2N = ~(Salpha1 + </a:t>
            </a:r>
            <a:r>
              <a:rPr lang="en-US" dirty="0" err="1"/>
              <a:t>SbetaN</a:t>
            </a:r>
            <a:r>
              <a:rPr lang="en-US" dirty="0"/>
              <a:t> 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42155" y="4534071"/>
            <a:ext cx="7196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%% Save three phases as a tiff file</a:t>
            </a:r>
          </a:p>
          <a:p>
            <a:r>
              <a:rPr lang="en-US" dirty="0" err="1" smtClean="0"/>
              <a:t>SFinalSegN</a:t>
            </a:r>
            <a:r>
              <a:rPr lang="en-US" dirty="0" smtClean="0"/>
              <a:t> </a:t>
            </a:r>
            <a:r>
              <a:rPr lang="en-US" dirty="0"/>
              <a:t>=zeros(h,w,3);</a:t>
            </a:r>
          </a:p>
          <a:p>
            <a:r>
              <a:rPr lang="en-US" dirty="0" err="1"/>
              <a:t>SFinalSegN</a:t>
            </a:r>
            <a:r>
              <a:rPr lang="en-US" dirty="0"/>
              <a:t>(:,:,1)=Salpha2N;</a:t>
            </a:r>
          </a:p>
          <a:p>
            <a:r>
              <a:rPr lang="en-US" dirty="0" err="1"/>
              <a:t>SFinalSegN</a:t>
            </a:r>
            <a:r>
              <a:rPr lang="en-US" dirty="0"/>
              <a:t>(:,:,2)=</a:t>
            </a:r>
            <a:r>
              <a:rPr lang="en-US" dirty="0" smtClean="0"/>
              <a:t>Salpha1;</a:t>
            </a:r>
            <a:endParaRPr lang="en-US" dirty="0"/>
          </a:p>
          <a:p>
            <a:r>
              <a:rPr lang="en-US" dirty="0" err="1"/>
              <a:t>SFinalSegN</a:t>
            </a:r>
            <a:r>
              <a:rPr lang="en-US" dirty="0"/>
              <a:t>(:,:,3)=</a:t>
            </a:r>
            <a:r>
              <a:rPr lang="en-US" dirty="0" err="1"/>
              <a:t>SbetaN</a:t>
            </a:r>
            <a:r>
              <a:rPr lang="en-US" dirty="0" smtClean="0"/>
              <a:t>;</a:t>
            </a:r>
          </a:p>
          <a:p>
            <a:r>
              <a:rPr lang="en-US" dirty="0" err="1"/>
              <a:t>imwrite</a:t>
            </a:r>
            <a:r>
              <a:rPr lang="en-US" dirty="0"/>
              <a:t>(</a:t>
            </a:r>
            <a:r>
              <a:rPr lang="en-US" dirty="0" err="1"/>
              <a:t>SFinalSegN,sprintf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'%</a:t>
            </a:r>
            <a:r>
              <a:rPr lang="en-US" dirty="0" err="1">
                <a:solidFill>
                  <a:srgbClr val="7030A0"/>
                </a:solidFill>
              </a:rPr>
              <a:t>s_Segmented</a:t>
            </a:r>
            <a:r>
              <a:rPr lang="en-US" dirty="0">
                <a:solidFill>
                  <a:srgbClr val="7030A0"/>
                </a:solidFill>
              </a:rPr>
              <a:t>(shap8)_</a:t>
            </a:r>
            <a:r>
              <a:rPr lang="en-US" dirty="0" smtClean="0">
                <a:solidFill>
                  <a:srgbClr val="7030A0"/>
                </a:solidFill>
              </a:rPr>
              <a:t>NoNaNs.</a:t>
            </a:r>
            <a:r>
              <a:rPr lang="en-US" dirty="0" err="1" smtClean="0">
                <a:solidFill>
                  <a:srgbClr val="7030A0"/>
                </a:solidFill>
              </a:rPr>
              <a:t>tif</a:t>
            </a:r>
            <a:r>
              <a:rPr lang="en-US" dirty="0" smtClean="0">
                <a:solidFill>
                  <a:srgbClr val="7030A0"/>
                </a:solidFill>
              </a:rPr>
              <a:t>'</a:t>
            </a:r>
            <a:r>
              <a:rPr lang="en-US" dirty="0" smtClean="0"/>
              <a:t>,</a:t>
            </a:r>
            <a:r>
              <a:rPr lang="en-US" dirty="0" err="1" smtClean="0"/>
              <a:t>fname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18288" y="3388879"/>
            <a:ext cx="1386738" cy="430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40594" y="3604266"/>
            <a:ext cx="3272825" cy="1096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5" t="79739" r="38979" b="496"/>
          <a:stretch/>
        </p:blipFill>
        <p:spPr>
          <a:xfrm>
            <a:off x="9411084" y="1166477"/>
            <a:ext cx="2748642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6852" r="15825" b="15203"/>
          <a:stretch/>
        </p:blipFill>
        <p:spPr>
          <a:xfrm>
            <a:off x="4074535" y="1166477"/>
            <a:ext cx="2620348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t="7117" r="16029" b="15468"/>
          <a:stretch/>
        </p:blipFill>
        <p:spPr>
          <a:xfrm>
            <a:off x="6739806" y="1166477"/>
            <a:ext cx="26226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Title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 Page </a:t>
            </a:r>
            <a:fld id="{70351435-02EB-4B62-830E-E71EE5710BC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99" y="824113"/>
            <a:ext cx="7022592" cy="5486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03412"/>
              </p:ext>
            </p:extLst>
          </p:nvPr>
        </p:nvGraphicFramePr>
        <p:xfrm>
          <a:off x="106680" y="1201681"/>
          <a:ext cx="215202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6255">
                  <a:extLst>
                    <a:ext uri="{9D8B030D-6E8A-4147-A177-3AD203B41FA5}">
                      <a16:colId xmlns:a16="http://schemas.microsoft.com/office/drawing/2014/main" val="1194272405"/>
                    </a:ext>
                  </a:extLst>
                </a:gridCol>
                <a:gridCol w="1075766">
                  <a:extLst>
                    <a:ext uri="{9D8B030D-6E8A-4147-A177-3AD203B41FA5}">
                      <a16:colId xmlns:a16="http://schemas.microsoft.com/office/drawing/2014/main" val="15538598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Volume</a:t>
                      </a:r>
                      <a:r>
                        <a:rPr lang="en-US" baseline="0" dirty="0" smtClean="0"/>
                        <a:t> fraction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47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56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β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2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α</a:t>
                      </a: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2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458</Words>
  <Application>Microsoft Office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LECLERC, NICOLAS P</dc:creator>
  <cp:lastModifiedBy>NICOLAS LECLERC</cp:lastModifiedBy>
  <cp:revision>40</cp:revision>
  <dcterms:created xsi:type="dcterms:W3CDTF">2018-09-15T18:50:19Z</dcterms:created>
  <dcterms:modified xsi:type="dcterms:W3CDTF">2018-10-09T07:39:44Z</dcterms:modified>
</cp:coreProperties>
</file>